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96" y="26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BEB751-2F5D-43DF-8B7A-0AE082BADEF8}"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25194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BEB751-2F5D-43DF-8B7A-0AE082BADEF8}"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412237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BEB751-2F5D-43DF-8B7A-0AE082BADEF8}"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72384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BEB751-2F5D-43DF-8B7A-0AE082BADEF8}"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154389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BEB751-2F5D-43DF-8B7A-0AE082BADEF8}"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22287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BEB751-2F5D-43DF-8B7A-0AE082BADEF8}" type="datetimeFigureOut">
              <a:rPr lang="en-US" smtClean="0"/>
              <a:pPr/>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77004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BEB751-2F5D-43DF-8B7A-0AE082BADEF8}" type="datetimeFigureOut">
              <a:rPr lang="en-US" smtClean="0"/>
              <a:pPr/>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2848680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BEB751-2F5D-43DF-8B7A-0AE082BADEF8}" type="datetimeFigureOut">
              <a:rPr lang="en-US" smtClean="0"/>
              <a:pPr/>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71376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EB751-2F5D-43DF-8B7A-0AE082BADEF8}" type="datetimeFigureOut">
              <a:rPr lang="en-US" smtClean="0"/>
              <a:pPr/>
              <a:t>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47838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EB751-2F5D-43DF-8B7A-0AE082BADEF8}" type="datetimeFigureOut">
              <a:rPr lang="en-US" smtClean="0"/>
              <a:pPr/>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2305544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EB751-2F5D-43DF-8B7A-0AE082BADEF8}" type="datetimeFigureOut">
              <a:rPr lang="en-US" smtClean="0"/>
              <a:pPr/>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191479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EB751-2F5D-43DF-8B7A-0AE082BADEF8}" type="datetimeFigureOut">
              <a:rPr lang="en-US" smtClean="0"/>
              <a:pPr/>
              <a:t>12/7/2018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57AFD-F42D-4EED-A4A3-C84BACBC4DA9}" type="slidenum">
              <a:rPr lang="en-US" smtClean="0"/>
              <a:pPr/>
              <a:t>‹#›</a:t>
            </a:fld>
            <a:endParaRPr lang="en-US"/>
          </a:p>
        </p:txBody>
      </p:sp>
    </p:spTree>
    <p:extLst>
      <p:ext uri="{BB962C8B-B14F-4D97-AF65-F5344CB8AC3E}">
        <p14:creationId xmlns="" xmlns:p14="http://schemas.microsoft.com/office/powerpoint/2010/main" val="4138426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066800"/>
          </a:xfrm>
        </p:spPr>
        <p:txBody>
          <a:bodyPr/>
          <a:lstStyle/>
          <a:p>
            <a:r>
              <a:rPr lang="en-US" dirty="0" smtClean="0"/>
              <a:t> Reserve Bank of India</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descr="C:\Users\commerceS2\Desktop\Gokila\rbi1.jpg"/>
          <p:cNvPicPr>
            <a:picLocks noChangeAspect="1" noChangeArrowheads="1"/>
          </p:cNvPicPr>
          <p:nvPr/>
        </p:nvPicPr>
        <p:blipFill>
          <a:blip r:embed="rId2"/>
          <a:srcRect/>
          <a:stretch>
            <a:fillRect/>
          </a:stretch>
        </p:blipFill>
        <p:spPr bwMode="auto">
          <a:xfrm>
            <a:off x="838201" y="1828801"/>
            <a:ext cx="7467600" cy="3657600"/>
          </a:xfrm>
          <a:prstGeom prst="rect">
            <a:avLst/>
          </a:prstGeom>
          <a:noFill/>
        </p:spPr>
      </p:pic>
    </p:spTree>
    <p:extLst>
      <p:ext uri="{BB962C8B-B14F-4D97-AF65-F5344CB8AC3E}">
        <p14:creationId xmlns="" xmlns:p14="http://schemas.microsoft.com/office/powerpoint/2010/main" val="3653275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5943600" cy="4525963"/>
          </a:xfrm>
        </p:spPr>
        <p:txBody>
          <a:bodyPr/>
          <a:lstStyle/>
          <a:p>
            <a:pPr marL="0" indent="0">
              <a:buNone/>
            </a:pPr>
            <a:r>
              <a:rPr lang="en-US" dirty="0" smtClean="0"/>
              <a:t>5. </a:t>
            </a:r>
            <a:r>
              <a:rPr lang="en-US" b="1" dirty="0" smtClean="0"/>
              <a:t>Emergency Advances</a:t>
            </a:r>
          </a:p>
          <a:p>
            <a:r>
              <a:rPr lang="en-US" dirty="0" smtClean="0"/>
              <a:t>To purchase or sell any bill of exchange or promissory notes</a:t>
            </a:r>
          </a:p>
          <a:p>
            <a:r>
              <a:rPr lang="en-US" dirty="0" smtClean="0"/>
              <a:t>To make loans and advances and not exceeding 90 days </a:t>
            </a:r>
            <a:endParaRPr lang="en-US" dirty="0"/>
          </a:p>
        </p:txBody>
      </p:sp>
      <p:pic>
        <p:nvPicPr>
          <p:cNvPr id="2050" name="Picture 2" descr="C:\Users\commerceS2\Desktop\Gokila\rbi6.jpg"/>
          <p:cNvPicPr>
            <a:picLocks noChangeAspect="1" noChangeArrowheads="1"/>
          </p:cNvPicPr>
          <p:nvPr/>
        </p:nvPicPr>
        <p:blipFill>
          <a:blip r:embed="rId2"/>
          <a:srcRect/>
          <a:stretch>
            <a:fillRect/>
          </a:stretch>
        </p:blipFill>
        <p:spPr bwMode="auto">
          <a:xfrm>
            <a:off x="6553200" y="1981200"/>
            <a:ext cx="2476500" cy="3200400"/>
          </a:xfrm>
          <a:prstGeom prst="rect">
            <a:avLst/>
          </a:prstGeom>
          <a:noFill/>
        </p:spPr>
      </p:pic>
    </p:spTree>
    <p:extLst>
      <p:ext uri="{BB962C8B-B14F-4D97-AF65-F5344CB8AC3E}">
        <p14:creationId xmlns="" xmlns:p14="http://schemas.microsoft.com/office/powerpoint/2010/main" val="4185559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smtClean="0"/>
              <a:t>6. </a:t>
            </a:r>
            <a:r>
              <a:rPr lang="en-US" b="1" dirty="0" smtClean="0"/>
              <a:t>As a Controller of Credit</a:t>
            </a:r>
          </a:p>
          <a:p>
            <a:pPr marL="0" indent="0">
              <a:buNone/>
            </a:pPr>
            <a:r>
              <a:rPr lang="en-US" dirty="0"/>
              <a:t>	</a:t>
            </a:r>
            <a:r>
              <a:rPr lang="en-US" dirty="0" smtClean="0"/>
              <a:t>a) </a:t>
            </a:r>
            <a:r>
              <a:rPr lang="en-US" b="1" dirty="0" smtClean="0"/>
              <a:t>Cash Reserve Ratio(CRR) (4%) </a:t>
            </a:r>
            <a:r>
              <a:rPr lang="en-US" dirty="0" smtClean="0"/>
              <a:t>– Certain percentage of the total bank deposits has to be kept in the current account with RBI. Bank can’t lend the money to corporates or individuals. Banks don’t earn anything on that.</a:t>
            </a:r>
          </a:p>
          <a:p>
            <a:pPr marL="0" indent="0">
              <a:buNone/>
            </a:pPr>
            <a:r>
              <a:rPr lang="en-US" dirty="0"/>
              <a:t>	</a:t>
            </a:r>
            <a:r>
              <a:rPr lang="en-US" dirty="0" smtClean="0"/>
              <a:t>	</a:t>
            </a:r>
            <a:endParaRPr lang="en-US" dirty="0"/>
          </a:p>
        </p:txBody>
      </p:sp>
      <p:pic>
        <p:nvPicPr>
          <p:cNvPr id="3074" name="Picture 2" descr="C:\Users\commerceS2\Desktop\Gokila\rbi7.jpg"/>
          <p:cNvPicPr>
            <a:picLocks noChangeAspect="1" noChangeArrowheads="1"/>
          </p:cNvPicPr>
          <p:nvPr/>
        </p:nvPicPr>
        <p:blipFill>
          <a:blip r:embed="rId2"/>
          <a:srcRect/>
          <a:stretch>
            <a:fillRect/>
          </a:stretch>
        </p:blipFill>
        <p:spPr bwMode="auto">
          <a:xfrm>
            <a:off x="533400" y="4114800"/>
            <a:ext cx="7620000" cy="2228850"/>
          </a:xfrm>
          <a:prstGeom prst="rect">
            <a:avLst/>
          </a:prstGeom>
          <a:noFill/>
        </p:spPr>
      </p:pic>
    </p:spTree>
    <p:extLst>
      <p:ext uri="{BB962C8B-B14F-4D97-AF65-F5344CB8AC3E}">
        <p14:creationId xmlns="" xmlns:p14="http://schemas.microsoft.com/office/powerpoint/2010/main" val="2724553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
            <a:ext cx="7391400" cy="4724400"/>
          </a:xfrm>
        </p:spPr>
        <p:txBody>
          <a:bodyPr>
            <a:normAutofit lnSpcReduction="10000"/>
          </a:bodyPr>
          <a:lstStyle/>
          <a:p>
            <a:pPr marL="0" indent="0">
              <a:buNone/>
            </a:pPr>
            <a:r>
              <a:rPr lang="en-US" dirty="0" smtClean="0"/>
              <a:t>	b) </a:t>
            </a:r>
            <a:r>
              <a:rPr lang="en-US" b="1" dirty="0" smtClean="0"/>
              <a:t>Statutory Liquidity Ratio(SLR) </a:t>
            </a:r>
            <a:r>
              <a:rPr lang="en-US" b="1" dirty="0" smtClean="0"/>
              <a:t>(</a:t>
            </a:r>
            <a:r>
              <a:rPr lang="en-US" b="1" dirty="0" smtClean="0"/>
              <a:t>19.5</a:t>
            </a:r>
            <a:r>
              <a:rPr lang="en-US" b="1" dirty="0" smtClean="0"/>
              <a:t>%) </a:t>
            </a:r>
            <a:r>
              <a:rPr lang="en-US" dirty="0" smtClean="0"/>
              <a:t>– It is the amount of money that is invested in certain specified securities of central and state government.</a:t>
            </a:r>
          </a:p>
          <a:p>
            <a:pPr marL="0" indent="0">
              <a:buNone/>
            </a:pPr>
            <a:r>
              <a:rPr lang="en-US" dirty="0"/>
              <a:t>	</a:t>
            </a:r>
            <a:r>
              <a:rPr lang="en-US" dirty="0" smtClean="0"/>
              <a:t>c) </a:t>
            </a:r>
            <a:r>
              <a:rPr lang="en-US" b="1" dirty="0" smtClean="0"/>
              <a:t>Selective Credit Control  </a:t>
            </a:r>
          </a:p>
          <a:p>
            <a:pPr marL="0" indent="0">
              <a:buNone/>
            </a:pPr>
            <a:r>
              <a:rPr lang="en-US" dirty="0"/>
              <a:t>	</a:t>
            </a:r>
            <a:r>
              <a:rPr lang="en-US" dirty="0" smtClean="0"/>
              <a:t>	purpose of advances</a:t>
            </a:r>
          </a:p>
          <a:p>
            <a:pPr marL="0" indent="0">
              <a:buNone/>
            </a:pPr>
            <a:r>
              <a:rPr lang="en-US" dirty="0"/>
              <a:t>	</a:t>
            </a:r>
            <a:r>
              <a:rPr lang="en-US" dirty="0" smtClean="0"/>
              <a:t>	Margins to be maintained</a:t>
            </a:r>
          </a:p>
          <a:p>
            <a:pPr marL="0" indent="0">
              <a:buNone/>
            </a:pPr>
            <a:r>
              <a:rPr lang="en-US" dirty="0"/>
              <a:t>	</a:t>
            </a:r>
            <a:r>
              <a:rPr lang="en-US" dirty="0" smtClean="0"/>
              <a:t>	Maximum amount of advances</a:t>
            </a:r>
          </a:p>
          <a:p>
            <a:pPr marL="0" indent="0">
              <a:buNone/>
            </a:pPr>
            <a:r>
              <a:rPr lang="en-US" dirty="0"/>
              <a:t>	</a:t>
            </a:r>
            <a:r>
              <a:rPr lang="en-US" dirty="0" smtClean="0"/>
              <a:t>	Rate of Interest	</a:t>
            </a:r>
            <a:endParaRPr lang="en-US" dirty="0"/>
          </a:p>
        </p:txBody>
      </p:sp>
      <p:pic>
        <p:nvPicPr>
          <p:cNvPr id="614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28600" y="4572000"/>
            <a:ext cx="8153400" cy="2619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89000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smtClean="0"/>
              <a:t>d) </a:t>
            </a:r>
            <a:r>
              <a:rPr lang="en-US" b="1" dirty="0" smtClean="0"/>
              <a:t>Bank Rate Policy  </a:t>
            </a:r>
            <a:r>
              <a:rPr lang="en-US" dirty="0" smtClean="0"/>
              <a:t>- </a:t>
            </a:r>
            <a:r>
              <a:rPr lang="en-US" b="1" dirty="0" smtClean="0"/>
              <a:t>Bank rate (6.75%) </a:t>
            </a:r>
            <a:r>
              <a:rPr lang="en-US" dirty="0" smtClean="0"/>
              <a:t>is the rate charged by the RBI for funds to commercial banks</a:t>
            </a:r>
          </a:p>
          <a:p>
            <a:pPr marL="0" indent="0">
              <a:buNone/>
            </a:pPr>
            <a:r>
              <a:rPr lang="en-US" dirty="0" smtClean="0"/>
              <a:t>e) </a:t>
            </a:r>
            <a:r>
              <a:rPr lang="en-US" b="1" dirty="0" smtClean="0"/>
              <a:t>Liquidity Adjustment facility </a:t>
            </a:r>
          </a:p>
          <a:p>
            <a:pPr marL="0" indent="0">
              <a:buNone/>
            </a:pPr>
            <a:r>
              <a:rPr lang="en-US" dirty="0"/>
              <a:t>	</a:t>
            </a:r>
            <a:r>
              <a:rPr lang="en-US" dirty="0" smtClean="0"/>
              <a:t>	</a:t>
            </a:r>
            <a:r>
              <a:rPr lang="en-US" b="1" dirty="0" smtClean="0"/>
              <a:t>Repo </a:t>
            </a:r>
            <a:r>
              <a:rPr lang="en-US" b="1" dirty="0" smtClean="0"/>
              <a:t>rate(6.25%) </a:t>
            </a:r>
            <a:r>
              <a:rPr lang="en-US" dirty="0" smtClean="0"/>
              <a:t>– It is the rate at which the RBI lends money to commercial banks in the event of any shortfalls of funds.</a:t>
            </a:r>
          </a:p>
          <a:p>
            <a:pPr marL="0" indent="0">
              <a:buNone/>
            </a:pPr>
            <a:r>
              <a:rPr lang="en-US" dirty="0"/>
              <a:t>	</a:t>
            </a:r>
            <a:r>
              <a:rPr lang="en-US" dirty="0" smtClean="0"/>
              <a:t>	</a:t>
            </a:r>
            <a:r>
              <a:rPr lang="en-US" b="1" dirty="0" smtClean="0"/>
              <a:t>Reverse repo </a:t>
            </a:r>
            <a:r>
              <a:rPr lang="en-US" b="1" dirty="0" smtClean="0"/>
              <a:t>rate(6%) </a:t>
            </a:r>
            <a:r>
              <a:rPr lang="en-US" dirty="0" smtClean="0"/>
              <a:t>– It is the rate of interest offered by RBI on loan taken by it for a short period from the banks.</a:t>
            </a:r>
          </a:p>
        </p:txBody>
      </p:sp>
    </p:spTree>
    <p:extLst>
      <p:ext uri="{BB962C8B-B14F-4D97-AF65-F5344CB8AC3E}">
        <p14:creationId xmlns="" xmlns:p14="http://schemas.microsoft.com/office/powerpoint/2010/main" val="372386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6096000" cy="4525963"/>
          </a:xfrm>
        </p:spPr>
        <p:txBody>
          <a:bodyPr/>
          <a:lstStyle/>
          <a:p>
            <a:pPr marL="0" indent="0">
              <a:buNone/>
            </a:pPr>
            <a:r>
              <a:rPr lang="en-US" dirty="0" smtClean="0"/>
              <a:t>7. </a:t>
            </a:r>
            <a:r>
              <a:rPr lang="en-US" b="1" dirty="0" smtClean="0"/>
              <a:t>Undertake transactions in foreign exchange </a:t>
            </a:r>
          </a:p>
          <a:p>
            <a:pPr marL="0" indent="0">
              <a:buNone/>
            </a:pPr>
            <a:r>
              <a:rPr lang="en-US" dirty="0"/>
              <a:t>	</a:t>
            </a:r>
            <a:r>
              <a:rPr lang="en-US" dirty="0" smtClean="0"/>
              <a:t>	under FEMA(Foreign Exchange Management Act 1999). RBI holds India’s reserves of international currencies and administers the exchange control system in the country.</a:t>
            </a:r>
            <a:endParaRPr lang="en-US" dirty="0"/>
          </a:p>
        </p:txBody>
      </p:sp>
      <p:pic>
        <p:nvPicPr>
          <p:cNvPr id="4098" name="Picture 2" descr="C:\Users\commerceS2\Desktop\Gokila\rbi8.jpg"/>
          <p:cNvPicPr>
            <a:picLocks noChangeAspect="1" noChangeArrowheads="1"/>
          </p:cNvPicPr>
          <p:nvPr/>
        </p:nvPicPr>
        <p:blipFill>
          <a:blip r:embed="rId2"/>
          <a:srcRect/>
          <a:stretch>
            <a:fillRect/>
          </a:stretch>
        </p:blipFill>
        <p:spPr bwMode="auto">
          <a:xfrm>
            <a:off x="6324600" y="2362200"/>
            <a:ext cx="2543175" cy="2971800"/>
          </a:xfrm>
          <a:prstGeom prst="rect">
            <a:avLst/>
          </a:prstGeom>
          <a:noFill/>
        </p:spPr>
      </p:pic>
    </p:spTree>
    <p:extLst>
      <p:ext uri="{BB962C8B-B14F-4D97-AF65-F5344CB8AC3E}">
        <p14:creationId xmlns="" xmlns:p14="http://schemas.microsoft.com/office/powerpoint/2010/main" val="3913308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8. </a:t>
            </a:r>
            <a:r>
              <a:rPr lang="en-US" b="1" dirty="0" smtClean="0"/>
              <a:t>Collection and Furnishing of credit information</a:t>
            </a:r>
          </a:p>
          <a:p>
            <a:pPr marL="0" indent="0">
              <a:buNone/>
            </a:pPr>
            <a:r>
              <a:rPr lang="en-US" dirty="0"/>
              <a:t>	</a:t>
            </a:r>
            <a:r>
              <a:rPr lang="en-US" dirty="0" smtClean="0"/>
              <a:t>power to collect credit information from banks along with the prescribed fee.</a:t>
            </a:r>
            <a:endParaRPr lang="en-US" dirty="0"/>
          </a:p>
        </p:txBody>
      </p:sp>
    </p:spTree>
    <p:extLst>
      <p:ext uri="{BB962C8B-B14F-4D97-AF65-F5344CB8AC3E}">
        <p14:creationId xmlns="" xmlns:p14="http://schemas.microsoft.com/office/powerpoint/2010/main" val="2252624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lstStyle/>
          <a:p>
            <a:r>
              <a:rPr lang="en-US" dirty="0" smtClean="0"/>
              <a:t>Functions of Reserve Bank of India</a:t>
            </a:r>
            <a:endParaRPr lang="en-US" dirty="0"/>
          </a:p>
        </p:txBody>
      </p:sp>
      <p:sp>
        <p:nvSpPr>
          <p:cNvPr id="3" name="Content Placeholder 2"/>
          <p:cNvSpPr>
            <a:spLocks noGrp="1"/>
          </p:cNvSpPr>
          <p:nvPr>
            <p:ph idx="1"/>
          </p:nvPr>
        </p:nvSpPr>
        <p:spPr>
          <a:xfrm>
            <a:off x="457200" y="1295400"/>
            <a:ext cx="5715000" cy="4830763"/>
          </a:xfrm>
        </p:spPr>
        <p:txBody>
          <a:bodyPr>
            <a:normAutofit fontScale="77500" lnSpcReduction="20000"/>
          </a:bodyPr>
          <a:lstStyle/>
          <a:p>
            <a:pPr marL="514350" indent="-514350">
              <a:buFont typeface="+mj-lt"/>
              <a:buAutoNum type="arabicPeriod"/>
            </a:pPr>
            <a:r>
              <a:rPr lang="en-US" b="1" dirty="0" smtClean="0"/>
              <a:t>Reserve Bank as Note-Issuing Authority</a:t>
            </a:r>
          </a:p>
          <a:p>
            <a:pPr>
              <a:buFont typeface="Wingdings" pitchFamily="2" charset="2"/>
              <a:buChar char="§"/>
            </a:pPr>
            <a:r>
              <a:rPr lang="en-US" dirty="0" smtClean="0"/>
              <a:t>One Rupee notes and coins were issued  by the Government of India</a:t>
            </a:r>
          </a:p>
          <a:p>
            <a:pPr>
              <a:buFont typeface="Wingdings" pitchFamily="2" charset="2"/>
              <a:buChar char="§"/>
            </a:pPr>
            <a:r>
              <a:rPr lang="en-US" dirty="0" smtClean="0"/>
              <a:t>Bank Notes were issued by RBI</a:t>
            </a:r>
          </a:p>
          <a:p>
            <a:pPr>
              <a:buFont typeface="Wingdings" pitchFamily="2" charset="2"/>
              <a:buChar char="§"/>
            </a:pPr>
            <a:r>
              <a:rPr lang="en-US" dirty="0" smtClean="0"/>
              <a:t>RBI has the sole right to issue bank notes in India.</a:t>
            </a:r>
          </a:p>
          <a:p>
            <a:pPr>
              <a:buFont typeface="Wingdings" pitchFamily="2" charset="2"/>
              <a:buChar char="§"/>
            </a:pPr>
            <a:r>
              <a:rPr lang="en-US" dirty="0" smtClean="0"/>
              <a:t>Issue of Notes and general banking business is undertaken by two departments : </a:t>
            </a:r>
          </a:p>
          <a:p>
            <a:pPr marL="0" indent="0">
              <a:buNone/>
            </a:pPr>
            <a:r>
              <a:rPr lang="en-US" dirty="0"/>
              <a:t>	</a:t>
            </a:r>
            <a:r>
              <a:rPr lang="en-US" dirty="0" smtClean="0"/>
              <a:t>	Issue Department</a:t>
            </a:r>
          </a:p>
          <a:p>
            <a:pPr marL="0" indent="0">
              <a:buNone/>
            </a:pPr>
            <a:r>
              <a:rPr lang="en-US" dirty="0"/>
              <a:t>	</a:t>
            </a:r>
            <a:r>
              <a:rPr lang="en-US" dirty="0" smtClean="0"/>
              <a:t>	Banking Department</a:t>
            </a:r>
          </a:p>
          <a:p>
            <a:pPr marL="0" indent="0">
              <a:buNone/>
            </a:pPr>
            <a:r>
              <a:rPr lang="en-US" dirty="0"/>
              <a:t>	</a:t>
            </a: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72201" y="1143000"/>
            <a:ext cx="2666999" cy="1371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715000" y="2900362"/>
            <a:ext cx="3382963" cy="2225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6504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457200"/>
            <a:ext cx="5943600" cy="5668963"/>
          </a:xfrm>
        </p:spPr>
        <p:txBody>
          <a:bodyPr>
            <a:normAutofit/>
          </a:bodyPr>
          <a:lstStyle/>
          <a:p>
            <a:pPr marL="0" indent="0">
              <a:buNone/>
            </a:pPr>
            <a:r>
              <a:rPr lang="en-US" dirty="0"/>
              <a:t>	</a:t>
            </a:r>
            <a:r>
              <a:rPr lang="en-US" dirty="0" smtClean="0"/>
              <a:t>The assets of the Issue Department against bank notes are as follows:-</a:t>
            </a:r>
          </a:p>
          <a:p>
            <a:pPr>
              <a:buFont typeface="Courier New" pitchFamily="49" charset="0"/>
              <a:buChar char="o"/>
            </a:pPr>
            <a:r>
              <a:rPr lang="en-US" dirty="0" smtClean="0"/>
              <a:t>Gold Coins and Bullion</a:t>
            </a:r>
          </a:p>
          <a:p>
            <a:pPr>
              <a:buFont typeface="Courier New" pitchFamily="49" charset="0"/>
              <a:buChar char="o"/>
            </a:pPr>
            <a:r>
              <a:rPr lang="en-US" dirty="0" smtClean="0"/>
              <a:t>Foreign Securities</a:t>
            </a:r>
          </a:p>
          <a:p>
            <a:pPr>
              <a:buFont typeface="Courier New" pitchFamily="49" charset="0"/>
              <a:buChar char="o"/>
            </a:pPr>
            <a:r>
              <a:rPr lang="en-US" dirty="0" smtClean="0"/>
              <a:t>Rupee coins</a:t>
            </a:r>
          </a:p>
          <a:p>
            <a:pPr>
              <a:buFont typeface="Courier New" pitchFamily="49" charset="0"/>
              <a:buChar char="o"/>
            </a:pPr>
            <a:r>
              <a:rPr lang="en-US" dirty="0" smtClean="0"/>
              <a:t>Government of India rupee securities</a:t>
            </a:r>
          </a:p>
          <a:p>
            <a:pPr>
              <a:buFont typeface="Courier New" pitchFamily="49" charset="0"/>
              <a:buChar char="o"/>
            </a:pPr>
            <a:r>
              <a:rPr lang="en-US" dirty="0" smtClean="0"/>
              <a:t>Bill of Exchange and Promissory Notes</a:t>
            </a:r>
            <a:endParaRPr lang="en-US" dirty="0"/>
          </a:p>
        </p:txBody>
      </p:sp>
      <p:pic>
        <p:nvPicPr>
          <p:cNvPr id="2051"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400800" y="1031081"/>
            <a:ext cx="2324100" cy="2357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400800" y="3657600"/>
            <a:ext cx="2362200" cy="193595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84651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5410200" cy="5897563"/>
          </a:xfrm>
        </p:spPr>
        <p:txBody>
          <a:bodyPr>
            <a:normAutofit fontScale="77500" lnSpcReduction="20000"/>
          </a:bodyPr>
          <a:lstStyle/>
          <a:p>
            <a:pPr marL="0" indent="0">
              <a:buNone/>
            </a:pPr>
            <a:r>
              <a:rPr lang="en-US" b="1" dirty="0" smtClean="0"/>
              <a:t>Currency Chests </a:t>
            </a:r>
          </a:p>
          <a:p>
            <a:pPr marL="0" indent="0">
              <a:buNone/>
            </a:pPr>
            <a:r>
              <a:rPr lang="en-US" dirty="0" smtClean="0"/>
              <a:t>		It is the boxes or containers in which stocks of new or re issuable notes are stored along with rupee coins. It is maintained by RBI, State Bank and its subsidiaries, public sector banks, Government treasuries.</a:t>
            </a:r>
          </a:p>
          <a:p>
            <a:pPr marL="0" indent="0">
              <a:buNone/>
            </a:pPr>
            <a:r>
              <a:rPr lang="en-US" b="1" dirty="0" smtClean="0"/>
              <a:t>Advantages:</a:t>
            </a:r>
          </a:p>
          <a:p>
            <a:pPr>
              <a:buFont typeface="Wingdings" pitchFamily="2" charset="2"/>
              <a:buChar char="ü"/>
            </a:pPr>
            <a:r>
              <a:rPr lang="en-US" dirty="0" smtClean="0"/>
              <a:t>Payment of the bank exceed, immediately withdraw funds</a:t>
            </a:r>
          </a:p>
          <a:p>
            <a:pPr>
              <a:buFont typeface="Wingdings" pitchFamily="2" charset="2"/>
              <a:buChar char="ü"/>
            </a:pPr>
            <a:r>
              <a:rPr lang="en-US" dirty="0" smtClean="0"/>
              <a:t>Funds are surplus, deposit the amount in it to.</a:t>
            </a:r>
          </a:p>
          <a:p>
            <a:pPr>
              <a:buFont typeface="Wingdings" pitchFamily="2" charset="2"/>
              <a:buChar char="ü"/>
            </a:pPr>
            <a:r>
              <a:rPr lang="en-US" dirty="0" smtClean="0"/>
              <a:t>Exchange of rupee coins for notes</a:t>
            </a:r>
          </a:p>
          <a:p>
            <a:pPr>
              <a:buFont typeface="Wingdings" pitchFamily="2" charset="2"/>
              <a:buChar char="ü"/>
            </a:pPr>
            <a:r>
              <a:rPr lang="en-US" dirty="0" smtClean="0"/>
              <a:t>Issue of new notes for old and soiled ones</a:t>
            </a:r>
          </a:p>
          <a:p>
            <a:pPr marL="0" indent="0">
              <a:buNone/>
            </a:pPr>
            <a:r>
              <a:rPr lang="en-US" dirty="0"/>
              <a:t>	</a:t>
            </a:r>
            <a:r>
              <a:rPr lang="en-US" dirty="0" smtClean="0"/>
              <a:t>	</a:t>
            </a:r>
          </a:p>
        </p:txBody>
      </p:sp>
      <p:pic>
        <p:nvPicPr>
          <p:cNvPr id="3075"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72200" y="1600200"/>
            <a:ext cx="2857500" cy="396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1969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6248400" cy="5973763"/>
          </a:xfrm>
        </p:spPr>
        <p:txBody>
          <a:bodyPr>
            <a:normAutofit fontScale="92500" lnSpcReduction="10000"/>
          </a:bodyPr>
          <a:lstStyle/>
          <a:p>
            <a:pPr marL="0" indent="0">
              <a:buNone/>
            </a:pPr>
            <a:r>
              <a:rPr lang="en-US" dirty="0" smtClean="0"/>
              <a:t>2. </a:t>
            </a:r>
            <a:r>
              <a:rPr lang="en-US" b="1" dirty="0" smtClean="0"/>
              <a:t>Reserve Bank as Banker to Government</a:t>
            </a:r>
          </a:p>
          <a:p>
            <a:pPr>
              <a:buFont typeface="Wingdings" pitchFamily="2" charset="2"/>
              <a:buChar char="q"/>
            </a:pPr>
            <a:r>
              <a:rPr lang="en-US" dirty="0" smtClean="0"/>
              <a:t>It act as banker to the central and state governments.</a:t>
            </a:r>
          </a:p>
          <a:p>
            <a:pPr>
              <a:buFont typeface="Wingdings" pitchFamily="2" charset="2"/>
              <a:buChar char="q"/>
            </a:pPr>
            <a:r>
              <a:rPr lang="en-US" dirty="0" smtClean="0"/>
              <a:t>Issue of new loans on behalf of Government </a:t>
            </a:r>
          </a:p>
          <a:p>
            <a:pPr>
              <a:buFont typeface="Wingdings" pitchFamily="2" charset="2"/>
              <a:buChar char="q"/>
            </a:pPr>
            <a:r>
              <a:rPr lang="en-US" dirty="0" smtClean="0"/>
              <a:t>Auctions for the treasury bills and government dated securities</a:t>
            </a:r>
          </a:p>
          <a:p>
            <a:pPr>
              <a:buFont typeface="Wingdings" pitchFamily="2" charset="2"/>
              <a:buChar char="q"/>
            </a:pPr>
            <a:r>
              <a:rPr lang="en-US" dirty="0" smtClean="0"/>
              <a:t>Appoint SBI as its sole agent</a:t>
            </a:r>
          </a:p>
          <a:p>
            <a:pPr>
              <a:buFont typeface="Wingdings" pitchFamily="2" charset="2"/>
              <a:buChar char="q"/>
            </a:pPr>
            <a:r>
              <a:rPr lang="en-US" dirty="0" smtClean="0"/>
              <a:t>Act as adviser to the government on important economic and financial matters</a:t>
            </a:r>
            <a:endParaRPr lang="en-US" dirty="0"/>
          </a:p>
        </p:txBody>
      </p:sp>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400800" y="152400"/>
            <a:ext cx="2743200" cy="41176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7104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0"/>
            <a:ext cx="5410200" cy="5364163"/>
          </a:xfrm>
        </p:spPr>
        <p:txBody>
          <a:bodyPr>
            <a:normAutofit fontScale="92500" lnSpcReduction="20000"/>
          </a:bodyPr>
          <a:lstStyle/>
          <a:p>
            <a:pPr marL="0" indent="0">
              <a:buNone/>
            </a:pPr>
            <a:r>
              <a:rPr lang="en-US" dirty="0" smtClean="0"/>
              <a:t>3. </a:t>
            </a:r>
            <a:r>
              <a:rPr lang="en-US" b="1" dirty="0" smtClean="0"/>
              <a:t>Reserve Bank as Banker’s Bank</a:t>
            </a:r>
          </a:p>
          <a:p>
            <a:pPr marL="0" indent="0">
              <a:buNone/>
            </a:pPr>
            <a:r>
              <a:rPr lang="en-US" dirty="0"/>
              <a:t>	</a:t>
            </a:r>
            <a:r>
              <a:rPr lang="en-US" dirty="0" smtClean="0"/>
              <a:t>It is the banker to all banks included in scheduled banks.</a:t>
            </a:r>
          </a:p>
          <a:p>
            <a:pPr marL="0" indent="0">
              <a:buNone/>
            </a:pPr>
            <a:r>
              <a:rPr lang="en-US" dirty="0" smtClean="0"/>
              <a:t>It must be:-</a:t>
            </a:r>
          </a:p>
          <a:p>
            <a:pPr>
              <a:buFont typeface="Wingdings" pitchFamily="2" charset="2"/>
              <a:buChar char="§"/>
            </a:pPr>
            <a:r>
              <a:rPr lang="en-US" dirty="0" smtClean="0"/>
              <a:t>A state co-operative bank</a:t>
            </a:r>
          </a:p>
          <a:p>
            <a:pPr>
              <a:buFont typeface="Wingdings" pitchFamily="2" charset="2"/>
              <a:buChar char="§"/>
            </a:pPr>
            <a:r>
              <a:rPr lang="en-US" dirty="0" smtClean="0"/>
              <a:t>A company registered under Companies Act 1956</a:t>
            </a:r>
          </a:p>
          <a:p>
            <a:pPr>
              <a:buFont typeface="Wingdings" pitchFamily="2" charset="2"/>
              <a:buChar char="§"/>
            </a:pPr>
            <a:r>
              <a:rPr lang="en-US" dirty="0" smtClean="0"/>
              <a:t>An Institution notified by Central Government</a:t>
            </a:r>
          </a:p>
          <a:p>
            <a:pPr>
              <a:buFont typeface="Wingdings" pitchFamily="2" charset="2"/>
              <a:buChar char="§"/>
            </a:pPr>
            <a:r>
              <a:rPr lang="en-US" dirty="0" smtClean="0"/>
              <a:t>A corporation incorporated outside India</a:t>
            </a:r>
          </a:p>
        </p:txBody>
      </p:sp>
      <p:pic>
        <p:nvPicPr>
          <p:cNvPr id="2050" name="Picture 2" descr="C:\Users\commerceS2\Desktop\Gokila\rbi2.jpg"/>
          <p:cNvPicPr>
            <a:picLocks noChangeAspect="1" noChangeArrowheads="1"/>
          </p:cNvPicPr>
          <p:nvPr/>
        </p:nvPicPr>
        <p:blipFill>
          <a:blip r:embed="rId2"/>
          <a:srcRect/>
          <a:stretch>
            <a:fillRect/>
          </a:stretch>
        </p:blipFill>
        <p:spPr bwMode="auto">
          <a:xfrm>
            <a:off x="5715000" y="1600200"/>
            <a:ext cx="3162300" cy="3810000"/>
          </a:xfrm>
          <a:prstGeom prst="rect">
            <a:avLst/>
          </a:prstGeom>
          <a:noFill/>
        </p:spPr>
      </p:pic>
    </p:spTree>
    <p:extLst>
      <p:ext uri="{BB962C8B-B14F-4D97-AF65-F5344CB8AC3E}">
        <p14:creationId xmlns="" xmlns:p14="http://schemas.microsoft.com/office/powerpoint/2010/main" val="601668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5867400" cy="5059363"/>
          </a:xfrm>
        </p:spPr>
        <p:txBody>
          <a:bodyPr>
            <a:normAutofit/>
          </a:bodyPr>
          <a:lstStyle/>
          <a:p>
            <a:pPr marL="0" indent="0">
              <a:buNone/>
            </a:pPr>
            <a:r>
              <a:rPr lang="en-US" b="1" dirty="0" smtClean="0"/>
              <a:t>Minimum value of paid-up capital and Reserves</a:t>
            </a:r>
          </a:p>
          <a:p>
            <a:pPr lvl="1"/>
            <a:r>
              <a:rPr lang="en-US" dirty="0" smtClean="0"/>
              <a:t>Not less than 5 lakhs</a:t>
            </a:r>
          </a:p>
          <a:p>
            <a:pPr lvl="1"/>
            <a:r>
              <a:rPr lang="en-US" dirty="0" smtClean="0"/>
              <a:t>Total realizable value of the assets minus outside liabilities equal to  or more than 5 lakh rupees. </a:t>
            </a:r>
            <a:endParaRPr lang="en-US" dirty="0"/>
          </a:p>
          <a:p>
            <a:pPr marL="457200" lvl="1" indent="0">
              <a:buNone/>
            </a:pPr>
            <a:r>
              <a:rPr lang="en-US" dirty="0" smtClean="0"/>
              <a:t>Depositors Interests</a:t>
            </a:r>
          </a:p>
          <a:p>
            <a:pPr marL="457200" lvl="1" indent="0">
              <a:buNone/>
            </a:pPr>
            <a:r>
              <a:rPr lang="en-US" dirty="0"/>
              <a:t>	</a:t>
            </a:r>
            <a:r>
              <a:rPr lang="en-US" dirty="0" smtClean="0"/>
              <a:t>Soundness </a:t>
            </a:r>
          </a:p>
          <a:p>
            <a:pPr marL="457200" lvl="1" indent="0">
              <a:buNone/>
            </a:pPr>
            <a:r>
              <a:rPr lang="en-US" dirty="0"/>
              <a:t>	</a:t>
            </a:r>
            <a:r>
              <a:rPr lang="en-US" dirty="0" smtClean="0"/>
              <a:t>Solvency</a:t>
            </a:r>
          </a:p>
          <a:p>
            <a:pPr marL="457200" lvl="1" indent="0">
              <a:buNone/>
            </a:pPr>
            <a:r>
              <a:rPr lang="en-US" dirty="0"/>
              <a:t>	</a:t>
            </a:r>
            <a:r>
              <a:rPr lang="en-US" dirty="0" smtClean="0"/>
              <a:t>Interest of the depositors</a:t>
            </a:r>
          </a:p>
        </p:txBody>
      </p:sp>
      <p:pic>
        <p:nvPicPr>
          <p:cNvPr id="3074" name="Picture 2" descr="C:\Users\commerceS2\Desktop\Gokila\rbi3.jpg"/>
          <p:cNvPicPr>
            <a:picLocks noChangeAspect="1" noChangeArrowheads="1"/>
          </p:cNvPicPr>
          <p:nvPr/>
        </p:nvPicPr>
        <p:blipFill>
          <a:blip r:embed="rId2"/>
          <a:srcRect/>
          <a:stretch>
            <a:fillRect/>
          </a:stretch>
        </p:blipFill>
        <p:spPr bwMode="auto">
          <a:xfrm>
            <a:off x="6400800" y="2209800"/>
            <a:ext cx="2466975" cy="2438400"/>
          </a:xfrm>
          <a:prstGeom prst="rect">
            <a:avLst/>
          </a:prstGeom>
          <a:noFill/>
        </p:spPr>
      </p:pic>
    </p:spTree>
    <p:extLst>
      <p:ext uri="{BB962C8B-B14F-4D97-AF65-F5344CB8AC3E}">
        <p14:creationId xmlns="" xmlns:p14="http://schemas.microsoft.com/office/powerpoint/2010/main" val="3369299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5562600" cy="6019800"/>
          </a:xfrm>
        </p:spPr>
        <p:txBody>
          <a:bodyPr>
            <a:normAutofit fontScale="77500" lnSpcReduction="20000"/>
          </a:bodyPr>
          <a:lstStyle/>
          <a:p>
            <a:pPr marL="0" indent="0">
              <a:buNone/>
            </a:pPr>
            <a:r>
              <a:rPr lang="en-US" dirty="0" smtClean="0"/>
              <a:t>4. </a:t>
            </a:r>
            <a:r>
              <a:rPr lang="en-US" b="1" dirty="0" smtClean="0"/>
              <a:t>Reserve Bank as Lender of the Last Resort</a:t>
            </a:r>
          </a:p>
          <a:p>
            <a:pPr marL="0" indent="0">
              <a:buNone/>
            </a:pPr>
            <a:r>
              <a:rPr lang="en-US" dirty="0" smtClean="0"/>
              <a:t>a) </a:t>
            </a:r>
            <a:r>
              <a:rPr lang="en-US" b="1" dirty="0" smtClean="0"/>
              <a:t>Rediscounting of Bills</a:t>
            </a:r>
          </a:p>
          <a:p>
            <a:pPr>
              <a:buFont typeface="Wingdings" pitchFamily="2" charset="2"/>
              <a:buChar char="v"/>
            </a:pPr>
            <a:r>
              <a:rPr lang="en-US" dirty="0" smtClean="0"/>
              <a:t>Commercial Bills – Drawn and payable only in India and mature within 90 days</a:t>
            </a:r>
          </a:p>
          <a:p>
            <a:pPr>
              <a:buFont typeface="Wingdings" pitchFamily="2" charset="2"/>
              <a:buChar char="v"/>
            </a:pPr>
            <a:r>
              <a:rPr lang="en-US" dirty="0" smtClean="0"/>
              <a:t>Bill for Financing Agricultural operations – Marketing of crops and mature within 15 months</a:t>
            </a:r>
          </a:p>
          <a:p>
            <a:pPr>
              <a:buFont typeface="Wingdings" pitchFamily="2" charset="2"/>
              <a:buChar char="v"/>
            </a:pPr>
            <a:r>
              <a:rPr lang="en-US" dirty="0" smtClean="0"/>
              <a:t>Bill for Financing Cottage and Small-Scale Industries – Mature within 12 months</a:t>
            </a:r>
          </a:p>
          <a:p>
            <a:pPr>
              <a:buFont typeface="Wingdings" pitchFamily="2" charset="2"/>
              <a:buChar char="v"/>
            </a:pPr>
            <a:r>
              <a:rPr lang="en-US" dirty="0" smtClean="0"/>
              <a:t>Bill for Holding or Trading in Government Securities  - Mature within 90 days</a:t>
            </a:r>
          </a:p>
          <a:p>
            <a:pPr>
              <a:buFont typeface="Wingdings" pitchFamily="2" charset="2"/>
              <a:buChar char="v"/>
            </a:pPr>
            <a:r>
              <a:rPr lang="en-US" dirty="0" smtClean="0"/>
              <a:t>Foreign Bills – Export of goods from India and mature within 180 days</a:t>
            </a:r>
            <a:endParaRPr lang="en-US" dirty="0"/>
          </a:p>
        </p:txBody>
      </p:sp>
      <p:pic>
        <p:nvPicPr>
          <p:cNvPr id="4098" name="Picture 2" descr="C:\Users\commerceS2\Desktop\Gokila\rbi4.jpg"/>
          <p:cNvPicPr>
            <a:picLocks noChangeAspect="1" noChangeArrowheads="1"/>
          </p:cNvPicPr>
          <p:nvPr/>
        </p:nvPicPr>
        <p:blipFill>
          <a:blip r:embed="rId2"/>
          <a:srcRect/>
          <a:stretch>
            <a:fillRect/>
          </a:stretch>
        </p:blipFill>
        <p:spPr bwMode="auto">
          <a:xfrm>
            <a:off x="5943600" y="1143000"/>
            <a:ext cx="2971801" cy="5410200"/>
          </a:xfrm>
          <a:prstGeom prst="rect">
            <a:avLst/>
          </a:prstGeom>
          <a:noFill/>
        </p:spPr>
      </p:pic>
    </p:spTree>
    <p:extLst>
      <p:ext uri="{BB962C8B-B14F-4D97-AF65-F5344CB8AC3E}">
        <p14:creationId xmlns="" xmlns:p14="http://schemas.microsoft.com/office/powerpoint/2010/main" val="2088184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5943600" cy="4525963"/>
          </a:xfrm>
        </p:spPr>
        <p:txBody>
          <a:bodyPr>
            <a:normAutofit fontScale="85000" lnSpcReduction="10000"/>
          </a:bodyPr>
          <a:lstStyle/>
          <a:p>
            <a:pPr marL="0" indent="0">
              <a:buNone/>
            </a:pPr>
            <a:r>
              <a:rPr lang="en-US" dirty="0" smtClean="0"/>
              <a:t>b) </a:t>
            </a:r>
            <a:r>
              <a:rPr lang="en-US" b="1" dirty="0" smtClean="0"/>
              <a:t>Loans and Advances</a:t>
            </a:r>
          </a:p>
          <a:p>
            <a:pPr marL="0" indent="0">
              <a:buNone/>
            </a:pPr>
            <a:r>
              <a:rPr lang="en-US" dirty="0"/>
              <a:t>	</a:t>
            </a:r>
            <a:r>
              <a:rPr lang="en-US" dirty="0" smtClean="0"/>
              <a:t>Grant loans and advances to the scheduled banks repayable on demand or on the expiry of fixed period not exceeding 90 days against the security of the following:</a:t>
            </a:r>
          </a:p>
          <a:p>
            <a:pPr>
              <a:buFont typeface="Wingdings" pitchFamily="2" charset="2"/>
              <a:buChar char="Ø"/>
            </a:pPr>
            <a:r>
              <a:rPr lang="en-US" dirty="0" smtClean="0"/>
              <a:t>Stock, and Securities</a:t>
            </a:r>
          </a:p>
          <a:p>
            <a:pPr>
              <a:buFont typeface="Wingdings" pitchFamily="2" charset="2"/>
              <a:buChar char="Ø"/>
            </a:pPr>
            <a:r>
              <a:rPr lang="en-US" dirty="0" smtClean="0"/>
              <a:t>Gold or Silver </a:t>
            </a:r>
          </a:p>
          <a:p>
            <a:pPr>
              <a:buFont typeface="Wingdings" pitchFamily="2" charset="2"/>
              <a:buChar char="Ø"/>
            </a:pPr>
            <a:r>
              <a:rPr lang="en-US" dirty="0" smtClean="0"/>
              <a:t>Bill of exchange and promissory notes</a:t>
            </a:r>
          </a:p>
          <a:p>
            <a:pPr marL="0" indent="0">
              <a:buNone/>
            </a:pPr>
            <a:r>
              <a:rPr lang="en-US" dirty="0"/>
              <a:t>	</a:t>
            </a:r>
          </a:p>
        </p:txBody>
      </p:sp>
      <p:pic>
        <p:nvPicPr>
          <p:cNvPr id="1026" name="Picture 2" descr="C:\Users\commerceS2\Desktop\Gokila\rbi5.png"/>
          <p:cNvPicPr>
            <a:picLocks noChangeAspect="1" noChangeArrowheads="1"/>
          </p:cNvPicPr>
          <p:nvPr/>
        </p:nvPicPr>
        <p:blipFill>
          <a:blip r:embed="rId2"/>
          <a:srcRect/>
          <a:stretch>
            <a:fillRect/>
          </a:stretch>
        </p:blipFill>
        <p:spPr bwMode="auto">
          <a:xfrm>
            <a:off x="6553200" y="1676400"/>
            <a:ext cx="2362200" cy="4038600"/>
          </a:xfrm>
          <a:prstGeom prst="rect">
            <a:avLst/>
          </a:prstGeom>
          <a:noFill/>
        </p:spPr>
      </p:pic>
    </p:spTree>
    <p:extLst>
      <p:ext uri="{BB962C8B-B14F-4D97-AF65-F5344CB8AC3E}">
        <p14:creationId xmlns="" xmlns:p14="http://schemas.microsoft.com/office/powerpoint/2010/main" val="657345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315</Words>
  <Application>Microsoft Office PowerPoint</Application>
  <PresentationFormat>On-screen Show (4:3)</PresentationFormat>
  <Paragraphs>77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Reserve Bank of India</vt:lpstr>
      <vt:lpstr>Functions of Reserve Bank of India</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Reserve Bank of India</dc:title>
  <dc:creator>lenovo</dc:creator>
  <cp:lastModifiedBy>commerceS2</cp:lastModifiedBy>
  <cp:revision>20</cp:revision>
  <dcterms:created xsi:type="dcterms:W3CDTF">2017-11-24T16:50:08Z</dcterms:created>
  <dcterms:modified xsi:type="dcterms:W3CDTF">2018-12-07T09:50:55Z</dcterms:modified>
</cp:coreProperties>
</file>